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entury" panose="02040604050505020304" pitchFamily="18" charset="0"/>
      <p:regular r:id="rId13"/>
    </p:embeddedFont>
    <p:embeddedFont>
      <p:font typeface="Libre Baskerville" panose="02000000000000000000" pitchFamily="2" charset="0"/>
      <p:regular r:id="rId14"/>
    </p:embeddedFont>
    <p:embeddedFont>
      <p:font typeface="Open Sans" panose="020B06060305040202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CCF"/>
    <a:srgbClr val="FB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215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5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ODZjNDliZjYtOGNhZS00NjJhLTlmZTEtNTllMTg2MzNhMzQxIiwidCI6ImM2ZTU0OWIzLTVmNDUtNDAzMi1hYWU5LWQ0MjQ0ZGM1YjJjNCJ9&amp;pageName=3acd368f465583800dc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1"/>
            <a:ext cx="5486400" cy="82135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909" y="193086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AtliQ Mart: Festive Promotions Analysis</a:t>
            </a:r>
            <a:endParaRPr lang="en-US" sz="6150" dirty="0"/>
          </a:p>
        </p:txBody>
      </p:sp>
      <p:sp>
        <p:nvSpPr>
          <p:cNvPr id="6" name="Text 3"/>
          <p:cNvSpPr/>
          <p:nvPr/>
        </p:nvSpPr>
        <p:spPr>
          <a:xfrm>
            <a:off x="913090" y="6556653"/>
            <a:ext cx="12418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35E1C-041D-4C67-11E2-ABF2EE473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4" y="16081"/>
            <a:ext cx="526456" cy="571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9A00F-1D41-A816-419A-1FDB0D750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0330" y="4707"/>
            <a:ext cx="816835" cy="816835"/>
          </a:xfrm>
          <a:prstGeom prst="rect">
            <a:avLst/>
          </a:prstGeom>
        </p:spPr>
      </p:pic>
      <p:pic>
        <p:nvPicPr>
          <p:cNvPr id="10" name="Picture 9" descr="A blue circle with text on it&#10;&#10;Description automatically generated">
            <a:extLst>
              <a:ext uri="{FF2B5EF4-FFF2-40B4-BE49-F238E27FC236}">
                <a16:creationId xmlns:a16="http://schemas.microsoft.com/office/drawing/2014/main" id="{0250534D-D496-78AB-B6A7-4D7576454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882" y="7287821"/>
            <a:ext cx="1546785" cy="10293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8E3A0B-FF9C-9D62-EBC7-C1EDAB78C4FC}"/>
              </a:ext>
            </a:extLst>
          </p:cNvPr>
          <p:cNvSpPr/>
          <p:nvPr/>
        </p:nvSpPr>
        <p:spPr>
          <a:xfrm>
            <a:off x="12693316" y="7591926"/>
            <a:ext cx="1937084" cy="637674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ED3A20-7E19-E857-B7E0-8046642CDC60}"/>
              </a:ext>
            </a:extLst>
          </p:cNvPr>
          <p:cNvSpPr/>
          <p:nvPr/>
        </p:nvSpPr>
        <p:spPr>
          <a:xfrm>
            <a:off x="12693316" y="7591926"/>
            <a:ext cx="1937084" cy="637674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54091-6EED-DEFF-3C48-DD05458F603F}"/>
              </a:ext>
            </a:extLst>
          </p:cNvPr>
          <p:cNvSpPr txBox="1"/>
          <p:nvPr/>
        </p:nvSpPr>
        <p:spPr>
          <a:xfrm>
            <a:off x="5026576" y="1357755"/>
            <a:ext cx="4577247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entury" panose="02040604050505020304" pitchFamily="18" charset="0"/>
              </a:rPr>
              <a:t>  </a:t>
            </a:r>
            <a:r>
              <a:rPr lang="en-US" sz="5400" b="1" dirty="0">
                <a:latin typeface="Century" panose="02040604050505020304" pitchFamily="18" charset="0"/>
              </a:rPr>
              <a:t>Thank You</a:t>
            </a:r>
            <a:endParaRPr lang="en-US" sz="4000" b="1" dirty="0">
              <a:latin typeface="Century" panose="020406040505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D6239-A937-5B27-2467-0042C95A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7" y="60591"/>
            <a:ext cx="526456" cy="571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5232CB-8DDD-FAC5-68C3-8B12707E1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0330" y="4707"/>
            <a:ext cx="816835" cy="816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FE59F-437E-A0ED-D9C4-2ED2B72DEC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072" r="9036"/>
          <a:stretch/>
        </p:blipFill>
        <p:spPr>
          <a:xfrm>
            <a:off x="7615989" y="2772277"/>
            <a:ext cx="4836695" cy="356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2E4F2-FA77-8B2C-3372-3E3784EB5D24}"/>
              </a:ext>
            </a:extLst>
          </p:cNvPr>
          <p:cNvSpPr txBox="1"/>
          <p:nvPr/>
        </p:nvSpPr>
        <p:spPr>
          <a:xfrm>
            <a:off x="7590184" y="6654759"/>
            <a:ext cx="56926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entury" panose="02040604050505020304" pitchFamily="18" charset="0"/>
              </a:rPr>
              <a:t>DHAVAL PATEL SIR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72783-69E1-DDC4-5685-A7E7B123B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180" y="3127675"/>
            <a:ext cx="3282505" cy="328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A5EC03-C8E8-F099-58BB-0FD35E936344}"/>
              </a:ext>
            </a:extLst>
          </p:cNvPr>
          <p:cNvSpPr txBox="1"/>
          <p:nvPr/>
        </p:nvSpPr>
        <p:spPr>
          <a:xfrm>
            <a:off x="2091750" y="6671216"/>
            <a:ext cx="4527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entury" panose="02040604050505020304" pitchFamily="18" charset="0"/>
              </a:rPr>
              <a:t>HEMANAND SIR   </a:t>
            </a:r>
          </a:p>
        </p:txBody>
      </p:sp>
    </p:spTree>
    <p:extLst>
      <p:ext uri="{BB962C8B-B14F-4D97-AF65-F5344CB8AC3E}">
        <p14:creationId xmlns:p14="http://schemas.microsoft.com/office/powerpoint/2010/main" val="158912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Agenda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923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459379" y="2677358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9234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Company Background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Overview of AtliQ Mart's presence and operations in southern India.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923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322243" y="2677358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92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08276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Explanation of the challenge faced by the sales director.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6430566" y="5092779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Outline of the analysis objectives and focus areas.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7481" y="5092779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00776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Insights and Dashboard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85251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Presentation of key findings and interactive data visualization.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646483-348F-D0DD-D4D8-C1138949F2A9}"/>
              </a:ext>
            </a:extLst>
          </p:cNvPr>
          <p:cNvSpPr/>
          <p:nvPr/>
        </p:nvSpPr>
        <p:spPr>
          <a:xfrm>
            <a:off x="12693316" y="7591926"/>
            <a:ext cx="1937084" cy="637674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399" y="1057667"/>
            <a:ext cx="6547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Company Background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363023" y="328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Store Network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315200" y="387953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AtliQ Mart operates 50 supermarkets across 10 major cities in southern India.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861D34-F5BD-C329-290B-788DE72CEFF9}"/>
              </a:ext>
            </a:extLst>
          </p:cNvPr>
          <p:cNvSpPr/>
          <p:nvPr/>
        </p:nvSpPr>
        <p:spPr>
          <a:xfrm>
            <a:off x="12693316" y="7591926"/>
            <a:ext cx="1937084" cy="637674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map of a country&#10;&#10;Description automatically generated">
            <a:extLst>
              <a:ext uri="{FF2B5EF4-FFF2-40B4-BE49-F238E27FC236}">
                <a16:creationId xmlns:a16="http://schemas.microsoft.com/office/drawing/2014/main" id="{A379B334-F837-1642-554C-30635067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57" y="1946920"/>
            <a:ext cx="5257800" cy="582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8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9694"/>
            <a:ext cx="6547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Company Background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1001560" y="3244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Categories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01560" y="413216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 diverse range including groceries, home care, personal care, Home appliances and Combo1.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560085" y="3264097"/>
            <a:ext cx="3001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Promotional Periods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560085" y="406682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Focused on Diwali 2023 (Nov 12-18) and Sankranti 2024 (Jan 10-16) festivals.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861D34-F5BD-C329-290B-788DE72CEFF9}"/>
              </a:ext>
            </a:extLst>
          </p:cNvPr>
          <p:cNvSpPr/>
          <p:nvPr/>
        </p:nvSpPr>
        <p:spPr>
          <a:xfrm>
            <a:off x="12693316" y="7591926"/>
            <a:ext cx="1937084" cy="637674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large group of food items&#10;&#10;Description automatically generated">
            <a:extLst>
              <a:ext uri="{FF2B5EF4-FFF2-40B4-BE49-F238E27FC236}">
                <a16:creationId xmlns:a16="http://schemas.microsoft.com/office/drawing/2014/main" id="{E937FC58-4B20-E237-7562-39EEA6528F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391" y="1564105"/>
            <a:ext cx="4847897" cy="5799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563" y="244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6544389" y="2247781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54302" y="2223510"/>
            <a:ext cx="4677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Promotional Campaign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5576" y="4144447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5" name="Shape 12"/>
          <p:cNvSpPr/>
          <p:nvPr/>
        </p:nvSpPr>
        <p:spPr>
          <a:xfrm>
            <a:off x="6937273" y="550803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89037" y="52833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6539413" y="543753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</a:rPr>
              <a:t>2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01976" y="5361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Task Delegation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93136" y="583311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a  curious data analyst, is assigned to conduct the analysis.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87D8F-E5CE-DC9F-B372-B6F72C029CFA}"/>
              </a:ext>
            </a:extLst>
          </p:cNvPr>
          <p:cNvSpPr/>
          <p:nvPr/>
        </p:nvSpPr>
        <p:spPr>
          <a:xfrm>
            <a:off x="12693316" y="7591926"/>
            <a:ext cx="1937084" cy="637674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9ADB0792-1A5C-1A37-C838-E07F96A86048}"/>
              </a:ext>
            </a:extLst>
          </p:cNvPr>
          <p:cNvSpPr/>
          <p:nvPr/>
        </p:nvSpPr>
        <p:spPr>
          <a:xfrm>
            <a:off x="7334168" y="2848613"/>
            <a:ext cx="699158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their 50 stores ran a massive promotion during the Diwali 2023 and Sankranti 2024 (festive time in India) on their </a:t>
            </a:r>
            <a:r>
              <a:rPr lang="en-US" sz="175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AtliQ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branded products. </a:t>
            </a:r>
          </a:p>
          <a:p>
            <a:pPr algn="just">
              <a:lnSpc>
                <a:spcPts val="2850"/>
              </a:lnSpc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Now the sales director wants to understand which promotions did well and which did not so that they can make informed decisions for their next promotional period..</a:t>
            </a:r>
            <a:endParaRPr lang="en-US" sz="1750" dirty="0"/>
          </a:p>
          <a:p>
            <a:pPr marL="0" indent="0" algn="just">
              <a:lnSpc>
                <a:spcPts val="2850"/>
              </a:lnSpc>
              <a:buNone/>
            </a:pPr>
            <a:endParaRPr lang="en-US" sz="1750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7" grpId="0" animBg="1"/>
      <p:bldP spid="18" grpId="0" animBg="1"/>
      <p:bldP spid="19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comprehensive analysis of AtliQ Mart's festive promotions and create performance reports.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campaigns, events, and promotion types across stores and product categories.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information from dim_campaigns, dim_products, dim_stores, and fact_events tables.</a:t>
            </a:r>
            <a:endParaRPr lang="en-US" sz="1750" dirty="0"/>
          </a:p>
        </p:txBody>
      </p:sp>
      <p:pic>
        <p:nvPicPr>
          <p:cNvPr id="14" name="Picture 13" descr="A building with a lit up display&#10;&#10;Description automatically generated with medium confidence">
            <a:extLst>
              <a:ext uri="{FF2B5EF4-FFF2-40B4-BE49-F238E27FC236}">
                <a16:creationId xmlns:a16="http://schemas.microsoft.com/office/drawing/2014/main" id="{9977417F-DA99-81AA-5768-776BF2DAA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1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7768" y="1397438"/>
            <a:ext cx="58234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Insights by Revenue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05207"/>
            <a:ext cx="7556421" cy="4068128"/>
          </a:xfrm>
          <a:prstGeom prst="roundRect">
            <a:avLst>
              <a:gd name="adj" fmla="val 8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61282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2756535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17508" y="2756535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Before Promotion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743" y="2756535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Promotion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87979" y="2756535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362604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3769757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Bengaluru Revenue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917508" y="376975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33M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743" y="376975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38M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687979" y="376975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71M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463927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4782979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Combo 1 Category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917508" y="478297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67M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802743" y="478297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159M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687979" y="478297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226M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565249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462" y="5796201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500 Cashback Promotion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2917508" y="579620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67M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802743" y="579620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158M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687979" y="579620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225M</a:t>
            </a:r>
            <a:endParaRPr lang="en-US" sz="17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6C930B-DB4C-CA9A-ACDC-EB3F0CA67707}"/>
              </a:ext>
            </a:extLst>
          </p:cNvPr>
          <p:cNvSpPr/>
          <p:nvPr/>
        </p:nvSpPr>
        <p:spPr>
          <a:xfrm>
            <a:off x="12693316" y="7581133"/>
            <a:ext cx="1937084" cy="637674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8B354F-E099-1864-10A4-D49DC105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09" r="53051" b="67815"/>
          <a:stretch/>
        </p:blipFill>
        <p:spPr>
          <a:xfrm>
            <a:off x="12160851" y="2085642"/>
            <a:ext cx="2180562" cy="1341785"/>
          </a:xfrm>
          <a:prstGeom prst="rect">
            <a:avLst/>
          </a:prstGeom>
        </p:spPr>
      </p:pic>
      <p:pic>
        <p:nvPicPr>
          <p:cNvPr id="27" name="Picture 2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8DA23D6-006A-CF7A-2B2E-03881CA66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88" t="30058" r="25442" b="37756"/>
          <a:stretch/>
        </p:blipFill>
        <p:spPr>
          <a:xfrm>
            <a:off x="10236027" y="3990311"/>
            <a:ext cx="2743200" cy="1456388"/>
          </a:xfrm>
          <a:prstGeom prst="rect">
            <a:avLst/>
          </a:prstGeom>
        </p:spPr>
      </p:pic>
      <p:pic>
        <p:nvPicPr>
          <p:cNvPr id="28" name="Picture 2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B08C054-F658-A5E2-9AE6-EA50A280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77523" b="67815"/>
          <a:stretch/>
        </p:blipFill>
        <p:spPr>
          <a:xfrm>
            <a:off x="8577026" y="2155735"/>
            <a:ext cx="2180562" cy="1358237"/>
          </a:xfrm>
          <a:prstGeom prst="rect">
            <a:avLst/>
          </a:prstGeom>
        </p:spPr>
      </p:pic>
      <p:pic>
        <p:nvPicPr>
          <p:cNvPr id="29" name="Picture 2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528F74-5472-5C91-D4AD-BD4FF72D91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99" r="27330" b="67815"/>
          <a:stretch/>
        </p:blipFill>
        <p:spPr>
          <a:xfrm>
            <a:off x="10236027" y="393591"/>
            <a:ext cx="2270102" cy="1358236"/>
          </a:xfrm>
          <a:prstGeom prst="rect">
            <a:avLst/>
          </a:prstGeom>
        </p:spPr>
      </p:pic>
      <p:pic>
        <p:nvPicPr>
          <p:cNvPr id="30" name="Picture 2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A01F506-6FFF-06F1-57F6-67644205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88" t="62383" r="25442" b="5432"/>
          <a:stretch/>
        </p:blipFill>
        <p:spPr>
          <a:xfrm>
            <a:off x="10236027" y="5945140"/>
            <a:ext cx="2743200" cy="1456389"/>
          </a:xfrm>
          <a:prstGeom prst="rect">
            <a:avLst/>
          </a:prstGeom>
        </p:spPr>
      </p:pic>
      <p:sp>
        <p:nvSpPr>
          <p:cNvPr id="31" name="Arrow: Up 30">
            <a:extLst>
              <a:ext uri="{FF2B5EF4-FFF2-40B4-BE49-F238E27FC236}">
                <a16:creationId xmlns:a16="http://schemas.microsoft.com/office/drawing/2014/main" id="{016A9B81-4D8D-18CE-13AE-4D55A0703084}"/>
              </a:ext>
            </a:extLst>
          </p:cNvPr>
          <p:cNvSpPr/>
          <p:nvPr/>
        </p:nvSpPr>
        <p:spPr>
          <a:xfrm>
            <a:off x="11935326" y="2506121"/>
            <a:ext cx="110371" cy="500825"/>
          </a:xfrm>
          <a:prstGeom prst="upArrow">
            <a:avLst/>
          </a:prstGeom>
          <a:solidFill>
            <a:srgbClr val="403C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E68A3A1C-9947-014F-C686-32753D91B702}"/>
              </a:ext>
            </a:extLst>
          </p:cNvPr>
          <p:cNvSpPr/>
          <p:nvPr/>
        </p:nvSpPr>
        <p:spPr>
          <a:xfrm>
            <a:off x="9946407" y="4463605"/>
            <a:ext cx="110371" cy="500825"/>
          </a:xfrm>
          <a:prstGeom prst="upArrow">
            <a:avLst/>
          </a:prstGeom>
          <a:solidFill>
            <a:srgbClr val="403C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EE55C902-D815-2987-F746-F64353EB10FD}"/>
              </a:ext>
            </a:extLst>
          </p:cNvPr>
          <p:cNvSpPr/>
          <p:nvPr/>
        </p:nvSpPr>
        <p:spPr>
          <a:xfrm>
            <a:off x="5410764" y="3739898"/>
            <a:ext cx="110371" cy="500825"/>
          </a:xfrm>
          <a:prstGeom prst="upArrow">
            <a:avLst/>
          </a:prstGeom>
          <a:solidFill>
            <a:srgbClr val="403C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F3AFCFC5-F17E-C022-B6C8-29F2BFAA85AB}"/>
              </a:ext>
            </a:extLst>
          </p:cNvPr>
          <p:cNvSpPr/>
          <p:nvPr/>
        </p:nvSpPr>
        <p:spPr>
          <a:xfrm>
            <a:off x="5410764" y="4782979"/>
            <a:ext cx="110371" cy="500825"/>
          </a:xfrm>
          <a:prstGeom prst="upArrow">
            <a:avLst/>
          </a:prstGeom>
          <a:solidFill>
            <a:srgbClr val="403C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E08DB92E-0A6E-E62A-15F9-5C74E3D050A5}"/>
              </a:ext>
            </a:extLst>
          </p:cNvPr>
          <p:cNvSpPr/>
          <p:nvPr/>
        </p:nvSpPr>
        <p:spPr>
          <a:xfrm>
            <a:off x="5459550" y="5820429"/>
            <a:ext cx="110371" cy="500825"/>
          </a:xfrm>
          <a:prstGeom prst="upArrow">
            <a:avLst/>
          </a:prstGeom>
          <a:solidFill>
            <a:srgbClr val="403C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 animBg="1"/>
      <p:bldP spid="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6348" y="290223"/>
            <a:ext cx="5915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Insights by Quantity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Grocery &amp; Staples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Before promotion: 127K units.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promotion: 377K units. Significant increase of 250K units.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Other Categories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Similar positive trends observed in home care, personal care, and appliances categories.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Overall Impact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Promotions drove substantial quantity increases across all product categories.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A4C6EC-81AC-1F5E-AA73-0EF5EBAD722C}"/>
              </a:ext>
            </a:extLst>
          </p:cNvPr>
          <p:cNvSpPr/>
          <p:nvPr/>
        </p:nvSpPr>
        <p:spPr>
          <a:xfrm>
            <a:off x="12693316" y="7591926"/>
            <a:ext cx="1937084" cy="637674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36DE31-A28C-C5E5-E602-FB8745B081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8950" b="66099"/>
          <a:stretch/>
        </p:blipFill>
        <p:spPr>
          <a:xfrm>
            <a:off x="5833448" y="1896488"/>
            <a:ext cx="2189747" cy="1534027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AC6D8AA-1D03-2A9E-E618-4A41B11EF0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8950" t="29660" b="36439"/>
          <a:stretch/>
        </p:blipFill>
        <p:spPr>
          <a:xfrm>
            <a:off x="9225006" y="1862355"/>
            <a:ext cx="2189747" cy="1534027"/>
          </a:xfrm>
          <a:prstGeom prst="rect">
            <a:avLst/>
          </a:prstGeom>
        </p:spPr>
      </p:pic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B2AC756-FFFD-3B45-B9E3-F055D8B0C5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5110" r="78724" b="36883"/>
          <a:stretch/>
        </p:blipFill>
        <p:spPr>
          <a:xfrm>
            <a:off x="2862330" y="1100610"/>
            <a:ext cx="2213259" cy="1267326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5DEB5A-8D44-9219-1403-5FA3151FB0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260" t="64522" r="55169" b="1"/>
          <a:stretch/>
        </p:blipFill>
        <p:spPr>
          <a:xfrm>
            <a:off x="434772" y="2071496"/>
            <a:ext cx="1931895" cy="1605346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3A26A4-B3A8-AC9B-09EF-7486EAFDDD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170" t="35110" r="55169" b="36440"/>
          <a:stretch/>
        </p:blipFill>
        <p:spPr>
          <a:xfrm>
            <a:off x="2967573" y="3055701"/>
            <a:ext cx="2137197" cy="1287379"/>
          </a:xfrm>
          <a:prstGeom prst="rect">
            <a:avLst/>
          </a:prstGeom>
        </p:spPr>
      </p:pic>
      <p:sp>
        <p:nvSpPr>
          <p:cNvPr id="19" name="Arrow: Up 18">
            <a:extLst>
              <a:ext uri="{FF2B5EF4-FFF2-40B4-BE49-F238E27FC236}">
                <a16:creationId xmlns:a16="http://schemas.microsoft.com/office/drawing/2014/main" id="{C17A1CCA-957B-ECEB-25A9-48C1FECDB19D}"/>
              </a:ext>
            </a:extLst>
          </p:cNvPr>
          <p:cNvSpPr/>
          <p:nvPr/>
        </p:nvSpPr>
        <p:spPr>
          <a:xfrm>
            <a:off x="8093035" y="2367936"/>
            <a:ext cx="110371" cy="500825"/>
          </a:xfrm>
          <a:prstGeom prst="upArrow">
            <a:avLst/>
          </a:prstGeom>
          <a:solidFill>
            <a:srgbClr val="403C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9527D6BD-3CD9-4B31-CB8C-EFFBBA9598B3}"/>
              </a:ext>
            </a:extLst>
          </p:cNvPr>
          <p:cNvSpPr/>
          <p:nvPr/>
        </p:nvSpPr>
        <p:spPr>
          <a:xfrm>
            <a:off x="5257800" y="3358134"/>
            <a:ext cx="110371" cy="500825"/>
          </a:xfrm>
          <a:prstGeom prst="upArrow">
            <a:avLst/>
          </a:prstGeom>
          <a:solidFill>
            <a:srgbClr val="403C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ED3A20-7E19-E857-B7E0-8046642CDC60}"/>
              </a:ext>
            </a:extLst>
          </p:cNvPr>
          <p:cNvSpPr/>
          <p:nvPr/>
        </p:nvSpPr>
        <p:spPr>
          <a:xfrm>
            <a:off x="12693316" y="7591926"/>
            <a:ext cx="1937084" cy="637674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B79F25F5-3BFE-22C8-419A-260D30B5DE2A}"/>
              </a:ext>
            </a:extLst>
          </p:cNvPr>
          <p:cNvSpPr/>
          <p:nvPr/>
        </p:nvSpPr>
        <p:spPr>
          <a:xfrm>
            <a:off x="747769" y="1300876"/>
            <a:ext cx="5915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</a:t>
            </a:r>
            <a:endParaRPr lang="en-US" sz="44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B0D886D6-A2A8-70F6-B695-E6CEB7CCE7C6}"/>
              </a:ext>
            </a:extLst>
          </p:cNvPr>
          <p:cNvSpPr/>
          <p:nvPr/>
        </p:nvSpPr>
        <p:spPr>
          <a:xfrm>
            <a:off x="9105705" y="3919538"/>
            <a:ext cx="5915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  <a:hlinkClick r:id="rId3"/>
              </a:rPr>
              <a:t>Click Here For Dashboard</a:t>
            </a:r>
            <a:endParaRPr lang="en-US" sz="2800" dirty="0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5F5C6526-338A-74C6-78D9-471AF4E1A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9" y="2354730"/>
            <a:ext cx="8100556" cy="457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350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Century</vt:lpstr>
      <vt:lpstr>Arial</vt:lpstr>
      <vt:lpstr>Open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ELITE BOOK</cp:lastModifiedBy>
  <cp:revision>31</cp:revision>
  <dcterms:created xsi:type="dcterms:W3CDTF">2024-11-03T09:04:40Z</dcterms:created>
  <dcterms:modified xsi:type="dcterms:W3CDTF">2024-11-04T02:19:24Z</dcterms:modified>
</cp:coreProperties>
</file>